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43" r:id="rId2"/>
    <p:sldId id="277" r:id="rId3"/>
    <p:sldId id="422" r:id="rId4"/>
    <p:sldId id="424" r:id="rId5"/>
    <p:sldId id="427" r:id="rId6"/>
    <p:sldId id="364" r:id="rId7"/>
    <p:sldId id="344" r:id="rId8"/>
    <p:sldId id="470" r:id="rId9"/>
    <p:sldId id="471" r:id="rId10"/>
    <p:sldId id="472" r:id="rId11"/>
    <p:sldId id="444" r:id="rId12"/>
    <p:sldId id="457" r:id="rId13"/>
    <p:sldId id="258" r:id="rId14"/>
    <p:sldId id="476" r:id="rId15"/>
    <p:sldId id="477" r:id="rId16"/>
    <p:sldId id="459" r:id="rId17"/>
    <p:sldId id="462" r:id="rId18"/>
    <p:sldId id="473" r:id="rId19"/>
    <p:sldId id="474" r:id="rId20"/>
    <p:sldId id="475" r:id="rId21"/>
    <p:sldId id="478" r:id="rId22"/>
    <p:sldId id="445" r:id="rId23"/>
    <p:sldId id="479" r:id="rId24"/>
    <p:sldId id="480" r:id="rId25"/>
    <p:sldId id="482" r:id="rId26"/>
    <p:sldId id="483" r:id="rId27"/>
    <p:sldId id="447" r:id="rId28"/>
    <p:sldId id="484" r:id="rId29"/>
    <p:sldId id="486" r:id="rId30"/>
    <p:sldId id="345" r:id="rId31"/>
    <p:sldId id="487" r:id="rId32"/>
    <p:sldId id="448" r:id="rId33"/>
    <p:sldId id="488" r:id="rId34"/>
    <p:sldId id="489" r:id="rId35"/>
    <p:sldId id="490" r:id="rId36"/>
    <p:sldId id="412" r:id="rId37"/>
    <p:sldId id="491" r:id="rId38"/>
    <p:sldId id="492" r:id="rId39"/>
    <p:sldId id="500" r:id="rId40"/>
    <p:sldId id="493" r:id="rId41"/>
    <p:sldId id="494" r:id="rId42"/>
    <p:sldId id="495" r:id="rId43"/>
    <p:sldId id="346" r:id="rId44"/>
    <p:sldId id="366" r:id="rId45"/>
    <p:sldId id="502" r:id="rId46"/>
    <p:sldId id="496" r:id="rId47"/>
    <p:sldId id="428" r:id="rId48"/>
    <p:sldId id="429" r:id="rId49"/>
    <p:sldId id="503" r:id="rId50"/>
    <p:sldId id="498" r:id="rId51"/>
    <p:sldId id="499" r:id="rId52"/>
    <p:sldId id="504" r:id="rId53"/>
    <p:sldId id="449" r:id="rId54"/>
    <p:sldId id="460" r:id="rId55"/>
    <p:sldId id="497" r:id="rId56"/>
    <p:sldId id="461" r:id="rId57"/>
    <p:sldId id="501" r:id="rId58"/>
    <p:sldId id="27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6633"/>
    <a:srgbClr val="990000"/>
    <a:srgbClr val="800000"/>
    <a:srgbClr val="FF6600"/>
    <a:srgbClr val="FF0000"/>
    <a:srgbClr val="008000"/>
    <a:srgbClr val="003300"/>
    <a:srgbClr val="9900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3294" y="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1/1/2022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1/1/2022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E1CA7-532C-4D89-AB73-BC472E156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93899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Build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Self-Resiliency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017C1-9B0F-451A-859C-31D53C01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10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22" y="4475956"/>
            <a:ext cx="9144000" cy="24006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5400" b="1" noProof="1">
                <a:solidFill>
                  <a:schemeClr val="bg1"/>
                </a:solidFill>
              </a:rPr>
              <a:t>4 Pilar FUNDAMENTAL Pembentuk </a:t>
            </a:r>
          </a:p>
          <a:p>
            <a:pPr algn="ctr">
              <a:lnSpc>
                <a:spcPts val="6000"/>
              </a:lnSpc>
            </a:pPr>
            <a:r>
              <a:rPr lang="af-ZA" sz="5400" b="1" noProof="1">
                <a:solidFill>
                  <a:schemeClr val="bg1"/>
                </a:solidFill>
              </a:rPr>
              <a:t>Self-Resiliency &amp; WILLPOWER</a:t>
            </a:r>
          </a:p>
        </p:txBody>
      </p:sp>
    </p:spTree>
    <p:extLst>
      <p:ext uri="{BB962C8B-B14F-4D97-AF65-F5344CB8AC3E}">
        <p14:creationId xmlns:p14="http://schemas.microsoft.com/office/powerpoint/2010/main" val="30965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E1F6F-E9FB-4AD9-B0DB-A3ED9DD8D92D}"/>
              </a:ext>
            </a:extLst>
          </p:cNvPr>
          <p:cNvSpPr/>
          <p:nvPr/>
        </p:nvSpPr>
        <p:spPr>
          <a:xfrm>
            <a:off x="0" y="32654"/>
            <a:ext cx="9144000" cy="686148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5F1DE-C003-4259-A9E0-51A3EAA0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654"/>
            <a:ext cx="5297786" cy="6861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5696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#1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Mind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5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50E64-1B64-4CC9-89BC-62851C05E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54"/>
            <a:ext cx="9144000" cy="62579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373216"/>
            <a:ext cx="9144000" cy="148478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251520" y="562925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Build Growth Mindset</a:t>
            </a:r>
          </a:p>
        </p:txBody>
      </p:sp>
    </p:spTree>
    <p:extLst>
      <p:ext uri="{BB962C8B-B14F-4D97-AF65-F5344CB8AC3E}">
        <p14:creationId xmlns:p14="http://schemas.microsoft.com/office/powerpoint/2010/main" val="423759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295286" y="764704"/>
            <a:ext cx="855342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5400" noProof="1">
                <a:latin typeface="Arial" panose="020B0604020202020204" pitchFamily="34" charset="0"/>
                <a:cs typeface="Arial" panose="020B0604020202020204" pitchFamily="34" charset="0"/>
              </a:rPr>
              <a:t>Growth mindset intinya merujuk pada mindset seseorang yang selalu fokus pada upaya untuk menumbuhkan kecakapan dirinya. </a:t>
            </a:r>
          </a:p>
          <a:p>
            <a:pPr algn="ctr"/>
            <a:r>
              <a:rPr lang="af-ZA" sz="4800" noProof="1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7623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84F0A6-9AF5-435D-A869-E8EC4CD4A23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411060" y="310393"/>
            <a:ext cx="81708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4800" noProof="1">
                <a:latin typeface="Arial" panose="020B0604020202020204" pitchFamily="34" charset="0"/>
                <a:cs typeface="Arial" panose="020B0604020202020204" pitchFamily="34" charset="0"/>
              </a:rPr>
              <a:t>Lawan dari </a:t>
            </a:r>
            <a:r>
              <a:rPr lang="af-ZA" sz="4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Growth Mindset adalah orang dengan Fixed Mindset </a:t>
            </a:r>
            <a:r>
              <a:rPr lang="af-ZA" sz="4800" noProof="1">
                <a:latin typeface="Arial" panose="020B0604020202020204" pitchFamily="34" charset="0"/>
                <a:cs typeface="Arial" panose="020B0604020202020204" pitchFamily="34" charset="0"/>
              </a:rPr>
              <a:t>– atau mereka yang cenderung menganggap kemampuan dirinya fixed, dan sulit untuk mengembangkan dirinya lagi. </a:t>
            </a:r>
          </a:p>
        </p:txBody>
      </p:sp>
    </p:spTree>
    <p:extLst>
      <p:ext uri="{BB962C8B-B14F-4D97-AF65-F5344CB8AC3E}">
        <p14:creationId xmlns:p14="http://schemas.microsoft.com/office/powerpoint/2010/main" val="35670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04322-51BE-4F36-939C-34760796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47AD8-F5BF-4FCA-B6F7-674E97C0A9B2}"/>
              </a:ext>
            </a:extLst>
          </p:cNvPr>
          <p:cNvSpPr txBox="1"/>
          <p:nvPr/>
        </p:nvSpPr>
        <p:spPr>
          <a:xfrm>
            <a:off x="1769217" y="931178"/>
            <a:ext cx="6030818" cy="1200329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af-ZA" sz="7200" b="1" dirty="0">
                <a:solidFill>
                  <a:srgbClr val="FFC000"/>
                </a:solidFill>
                <a:latin typeface="Arial Narrow" panose="020B0606020202030204" pitchFamily="34" charset="0"/>
              </a:rPr>
              <a:t>FIXED MINDSET</a:t>
            </a:r>
          </a:p>
        </p:txBody>
      </p:sp>
    </p:spTree>
    <p:extLst>
      <p:ext uri="{BB962C8B-B14F-4D97-AF65-F5344CB8AC3E}">
        <p14:creationId xmlns:p14="http://schemas.microsoft.com/office/powerpoint/2010/main" val="85986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E940C-4FEC-40AC-B2D1-1156031E5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3668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0"/>
            <a:ext cx="9144000" cy="231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86369" y="30832"/>
            <a:ext cx="877126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f-ZA" sz="4400" b="1" noProof="1"/>
              <a:t>START SMALL. Temukan keberhasilan dalam langkah awal yang skalanya kecil dan mudah dilakukan. </a:t>
            </a:r>
            <a:endParaRPr lang="af-ZA" sz="4400" b="1" noProof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260648"/>
            <a:ext cx="9166623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Tumbuhkan Self-Optimism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C2BBD-0FF6-4721-8C77-58AB536E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1472665"/>
            <a:ext cx="9144000" cy="53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54759"/>
            <a:ext cx="9166623" cy="15696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#2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Exercise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421BB-AC38-4BD8-BFE7-704B287D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9" y="1772816"/>
            <a:ext cx="915333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8EE4D-7981-487C-B579-2CBC8BF2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66" y="263441"/>
            <a:ext cx="9166366" cy="6614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5696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#3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Nutrition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1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B032BC-ED73-420E-8E5D-4E108C84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82"/>
            <a:ext cx="9193909" cy="61223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549676"/>
            <a:ext cx="9193909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3600" b="1" noProof="1"/>
              <a:t>Self-resiliency adalah kecakapan untuk tekun berjuang dan melakukan action secara konsisten; serta tidak mudah menyerah saat puluhan kendala datang menghadang. </a:t>
            </a:r>
          </a:p>
        </p:txBody>
      </p:sp>
    </p:spTree>
    <p:extLst>
      <p:ext uri="{BB962C8B-B14F-4D97-AF65-F5344CB8AC3E}">
        <p14:creationId xmlns:p14="http://schemas.microsoft.com/office/powerpoint/2010/main" val="190316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0FBA4-CEF4-4CAB-946E-99E8F594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6291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9387" y="0"/>
            <a:ext cx="9166623" cy="15696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#4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SLEEP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04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E1CA7-532C-4D89-AB73-BC472E156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938992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Steps to Grow Your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Self-Resiliency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98518-D302-4B4E-9BDE-89A556331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056"/>
            <a:ext cx="9144000" cy="5266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1 : Hindari 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Smartphone Culture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4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64E11-2B47-419E-93C6-995F03950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4771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75432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Smartphone Culture Membuat Attention Span Makin Pendek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06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E830A-6E86-4C9A-BCF0-0B524A2F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68" y="703916"/>
            <a:ext cx="9202368" cy="6154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446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Smartphone Culture Membuat Makin Sulit Membangun Fokus Mendalam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9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330456"/>
            <a:ext cx="9166623" cy="48320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Smartphone Culture Menghancurkan Kecakapan to Delay Gratification.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Sebaliknya, kebiasaan scroll-scroll hape justru menumbuhkan budaya instant gratification (ingin serba mendapatkan kesenangan secara instan, semudah scroll dan klik-klik)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251EF-22C4-4B16-958A-058A5766F2FB}"/>
              </a:ext>
            </a:extLst>
          </p:cNvPr>
          <p:cNvSpPr/>
          <p:nvPr/>
        </p:nvSpPr>
        <p:spPr>
          <a:xfrm>
            <a:off x="29885" y="5373216"/>
            <a:ext cx="9144000" cy="122413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389266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59FA9-0867-47F9-9D0D-AB1934D28307}"/>
              </a:ext>
            </a:extLst>
          </p:cNvPr>
          <p:cNvSpPr/>
          <p:nvPr/>
        </p:nvSpPr>
        <p:spPr>
          <a:xfrm>
            <a:off x="0" y="0"/>
            <a:ext cx="9144000" cy="272866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9" y="725545"/>
            <a:ext cx="6623661" cy="611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9" name="TextBox 93"/>
          <p:cNvSpPr txBox="1">
            <a:spLocks noChangeArrowheads="1"/>
          </p:cNvSpPr>
          <p:nvPr/>
        </p:nvSpPr>
        <p:spPr bwMode="auto">
          <a:xfrm>
            <a:off x="3482983" y="1182318"/>
            <a:ext cx="299277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latin typeface="+mn-lt"/>
                <a:cs typeface="Open Sans" panose="020B0606030504020204" pitchFamily="34" charset="0"/>
              </a:rPr>
              <a:t>Tumbuhkan New Other Habits</a:t>
            </a:r>
          </a:p>
        </p:txBody>
      </p:sp>
      <p:sp>
        <p:nvSpPr>
          <p:cNvPr id="11270" name="TextBox 93"/>
          <p:cNvSpPr txBox="1">
            <a:spLocks noChangeArrowheads="1"/>
          </p:cNvSpPr>
          <p:nvPr/>
        </p:nvSpPr>
        <p:spPr bwMode="auto">
          <a:xfrm>
            <a:off x="3408169" y="2250672"/>
            <a:ext cx="324326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Jalani Hobi yang Tidak Perlu Gadget</a:t>
            </a:r>
          </a:p>
        </p:txBody>
      </p:sp>
      <p:sp>
        <p:nvSpPr>
          <p:cNvPr id="11271" name="TextBox 93"/>
          <p:cNvSpPr txBox="1">
            <a:spLocks noChangeArrowheads="1"/>
          </p:cNvSpPr>
          <p:nvPr/>
        </p:nvSpPr>
        <p:spPr bwMode="auto">
          <a:xfrm>
            <a:off x="3408169" y="3525606"/>
            <a:ext cx="299277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Un-Install App </a:t>
            </a:r>
          </a:p>
        </p:txBody>
      </p:sp>
      <p:sp>
        <p:nvSpPr>
          <p:cNvPr id="11272" name="TextBox 93"/>
          <p:cNvSpPr txBox="1">
            <a:spLocks noChangeArrowheads="1"/>
          </p:cNvSpPr>
          <p:nvPr/>
        </p:nvSpPr>
        <p:spPr bwMode="auto">
          <a:xfrm>
            <a:off x="3316492" y="4460486"/>
            <a:ext cx="341574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Tetapkan Jam Gadget Off</a:t>
            </a:r>
          </a:p>
        </p:txBody>
      </p:sp>
      <p:sp>
        <p:nvSpPr>
          <p:cNvPr id="11273" name="TextBox 93"/>
          <p:cNvSpPr txBox="1">
            <a:spLocks noChangeArrowheads="1"/>
          </p:cNvSpPr>
          <p:nvPr/>
        </p:nvSpPr>
        <p:spPr bwMode="auto">
          <a:xfrm>
            <a:off x="3347864" y="5562726"/>
            <a:ext cx="33843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Jauhkan Gadget dari Jangkauan Mata</a:t>
            </a:r>
          </a:p>
        </p:txBody>
      </p:sp>
      <p:sp>
        <p:nvSpPr>
          <p:cNvPr id="11279" name="Rectangle 75"/>
          <p:cNvSpPr>
            <a:spLocks noChangeArrowheads="1"/>
          </p:cNvSpPr>
          <p:nvPr/>
        </p:nvSpPr>
        <p:spPr bwMode="auto">
          <a:xfrm>
            <a:off x="2613779" y="1409715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01</a:t>
            </a:r>
            <a:endParaRPr lang="en-US" altLang="en-US" sz="1350" dirty="0"/>
          </a:p>
        </p:txBody>
      </p:sp>
      <p:sp>
        <p:nvSpPr>
          <p:cNvPr id="11280" name="Rectangle 76"/>
          <p:cNvSpPr>
            <a:spLocks noChangeArrowheads="1"/>
          </p:cNvSpPr>
          <p:nvPr/>
        </p:nvSpPr>
        <p:spPr bwMode="auto">
          <a:xfrm>
            <a:off x="2622164" y="2305078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02</a:t>
            </a:r>
            <a:endParaRPr lang="en-US" altLang="en-US" sz="1350" dirty="0"/>
          </a:p>
        </p:txBody>
      </p:sp>
      <p:sp>
        <p:nvSpPr>
          <p:cNvPr id="11281" name="Rectangle 77"/>
          <p:cNvSpPr>
            <a:spLocks noChangeArrowheads="1"/>
          </p:cNvSpPr>
          <p:nvPr/>
        </p:nvSpPr>
        <p:spPr bwMode="auto">
          <a:xfrm>
            <a:off x="2591963" y="3466713"/>
            <a:ext cx="5369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  <a:latin typeface="Open Sans Semibold" panose="020B0706030804020204" pitchFamily="34" charset="0"/>
              </a:rPr>
              <a:t>03</a:t>
            </a:r>
            <a:endParaRPr lang="en-US" altLang="en-US" sz="1350"/>
          </a:p>
        </p:txBody>
      </p:sp>
      <p:sp>
        <p:nvSpPr>
          <p:cNvPr id="11282" name="Rectangle 78"/>
          <p:cNvSpPr>
            <a:spLocks noChangeArrowheads="1"/>
          </p:cNvSpPr>
          <p:nvPr/>
        </p:nvSpPr>
        <p:spPr bwMode="auto">
          <a:xfrm>
            <a:off x="2598896" y="4497372"/>
            <a:ext cx="6048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04</a:t>
            </a:r>
            <a:endParaRPr lang="en-US" altLang="en-US" sz="1350" dirty="0"/>
          </a:p>
        </p:txBody>
      </p:sp>
      <p:sp>
        <p:nvSpPr>
          <p:cNvPr id="11283" name="Rectangle 79"/>
          <p:cNvSpPr>
            <a:spLocks noChangeArrowheads="1"/>
          </p:cNvSpPr>
          <p:nvPr/>
        </p:nvSpPr>
        <p:spPr bwMode="auto">
          <a:xfrm>
            <a:off x="2599440" y="5683781"/>
            <a:ext cx="5453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05</a:t>
            </a:r>
            <a:endParaRPr lang="en-US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5BC16-9409-4B9D-99B2-0F2689A7D7DB}"/>
              </a:ext>
            </a:extLst>
          </p:cNvPr>
          <p:cNvSpPr txBox="1"/>
          <p:nvPr/>
        </p:nvSpPr>
        <p:spPr>
          <a:xfrm>
            <a:off x="1318866" y="68045"/>
            <a:ext cx="6825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af-ZA" sz="3200" b="1" noProof="1">
                <a:solidFill>
                  <a:schemeClr val="bg1"/>
                </a:solidFill>
              </a:rPr>
              <a:t>Solusi Kurangi Pemakaian Smartphone </a:t>
            </a:r>
          </a:p>
        </p:txBody>
      </p:sp>
    </p:spTree>
    <p:extLst>
      <p:ext uri="{BB962C8B-B14F-4D97-AF65-F5344CB8AC3E}">
        <p14:creationId xmlns:p14="http://schemas.microsoft.com/office/powerpoint/2010/main" val="152379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72377-4581-410D-AA3F-7BCF5E50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13075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2 : Hindari Decision Fatigue (Kelelahan Mental Pikiran)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2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347448" y="220429"/>
            <a:ext cx="8545032" cy="69095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3200" b="1" noProof="1">
                <a:solidFill>
                  <a:srgbClr val="002060"/>
                </a:solidFill>
              </a:rPr>
              <a:t>Decision Fatigue terjadi karena terlalu banyak hal yang kita pikirkan dan harus diputuskan, mulai dari yang ringan sd berat, seperti 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Nanti siang mau makan apa ya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Pulang lewat jalan mana ya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Pakai baju apa ya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Kapan menyelesaikan tugas ini ya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Berapa banyak kebutuhan dana pendidikan anak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Kapan bisa beli rumah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>
                <a:solidFill>
                  <a:srgbClr val="002060"/>
                </a:solidFill>
              </a:rPr>
              <a:t>Dst, dst</a:t>
            </a:r>
          </a:p>
          <a:p>
            <a:endParaRPr lang="af-ZA" sz="1600" noProof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2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980728"/>
            <a:ext cx="9166623" cy="34778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fatigue (sering juga disebut dengan Brain Fatigue, atau kelelahan mental pikiran) juga terjadi karena kebiasaan melakukan overthinking yang negatif (negative overthinking)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251EF-22C4-4B16-958A-058A5766F2FB}"/>
              </a:ext>
            </a:extLst>
          </p:cNvPr>
          <p:cNvSpPr/>
          <p:nvPr/>
        </p:nvSpPr>
        <p:spPr>
          <a:xfrm>
            <a:off x="-22623" y="4617158"/>
            <a:ext cx="9144000" cy="122413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42572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A6426-F338-44ED-B4FA-65935C028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2914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31C62-3AAC-4FFD-BA9D-75C211F5AF59}"/>
              </a:ext>
            </a:extLst>
          </p:cNvPr>
          <p:cNvSpPr txBox="1"/>
          <p:nvPr/>
        </p:nvSpPr>
        <p:spPr>
          <a:xfrm>
            <a:off x="323528" y="260648"/>
            <a:ext cx="3672407" cy="426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af-ZA" sz="6000" b="1" noProof="1">
                <a:solidFill>
                  <a:schemeClr val="bg1"/>
                </a:solidFill>
              </a:rPr>
              <a:t>Grit x Self Resiliency = Your Future Success</a:t>
            </a:r>
            <a:endParaRPr lang="af-ZA" sz="6000" noProof="1"/>
          </a:p>
        </p:txBody>
      </p:sp>
    </p:spTree>
    <p:extLst>
      <p:ext uri="{BB962C8B-B14F-4D97-AF65-F5344CB8AC3E}">
        <p14:creationId xmlns:p14="http://schemas.microsoft.com/office/powerpoint/2010/main" val="1961370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43A3F-A1B3-4DF2-AE18-848B84B4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07" y="973414"/>
            <a:ext cx="9198877" cy="5910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21236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Ciptakan Sistem Kerja Automatic untuk Keputusan Rutin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(yang Berulang) </a:t>
            </a:r>
            <a:endParaRPr lang="af-ZA" sz="4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10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Sistem Kerja Automatic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4249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400" noProof="1"/>
              <a:t>Layanan auto-debet investasi rutin tiap bulan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400" noProof="1"/>
              <a:t>Siapkan Weekly Meal Plan (agar tidak bingung tiap hari memutuskan mau makan siang apa)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400" noProof="1"/>
              <a:t>Pakai seragam kerja yang rutin tiap minggunya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400" noProof="1"/>
              <a:t>Ciptakan aneka kebiasaan (habit) yang membuat kita melakukan secara otomatis (tanpa harus mikir lagi)</a:t>
            </a:r>
          </a:p>
        </p:txBody>
      </p:sp>
    </p:spTree>
    <p:extLst>
      <p:ext uri="{BB962C8B-B14F-4D97-AF65-F5344CB8AC3E}">
        <p14:creationId xmlns:p14="http://schemas.microsoft.com/office/powerpoint/2010/main" val="1086238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42095" y="139279"/>
            <a:ext cx="9181021" cy="769441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Solusi redam negative overthinking: 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9011C9-0381-4416-80D2-DD5289A6F12D}"/>
              </a:ext>
            </a:extLst>
          </p:cNvPr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F4A89-4193-4E5D-B9AD-CD1B5F9CC8E2}"/>
              </a:ext>
            </a:extLst>
          </p:cNvPr>
          <p:cNvSpPr txBox="1"/>
          <p:nvPr/>
        </p:nvSpPr>
        <p:spPr>
          <a:xfrm>
            <a:off x="335947" y="1340768"/>
            <a:ext cx="84249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Fokus juga pada kemungkinan keberhasilan (positive data and facts)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Fokus pada rencana tindakan untuk mengatasi problem/kendala (sebab cara ampuh untuk mengatasi kegalauan adalah do something real)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Fokus pada pengalaman keberhasilan yang pernah diperoleh di masa lalu</a:t>
            </a:r>
          </a:p>
        </p:txBody>
      </p:sp>
    </p:spTree>
    <p:extLst>
      <p:ext uri="{BB962C8B-B14F-4D97-AF65-F5344CB8AC3E}">
        <p14:creationId xmlns:p14="http://schemas.microsoft.com/office/powerpoint/2010/main" val="2219858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FDFF2-4DCE-4359-B97B-F05B31A0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2" y="792911"/>
            <a:ext cx="9144000" cy="609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13075"/>
            <a:ext cx="9166623" cy="1569660"/>
          </a:xfrm>
          <a:prstGeom prst="rect">
            <a:avLst/>
          </a:prstGeom>
          <a:solidFill>
            <a:srgbClr val="800000"/>
          </a:solidFill>
          <a:ln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3 : Jauhi Negative Information and Negative Contents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3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4AE02-2D37-4EFF-8C3B-91AEE8AFF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0691"/>
            <a:ext cx="9144000" cy="605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4 : Latihan Small Habits untuk Menguatkan Otot Resiliensi Anda (Resiliency Muscles)</a:t>
            </a:r>
            <a:endParaRPr lang="af-ZA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4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980728"/>
            <a:ext cx="9166623" cy="415498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noProof="1">
                <a:solidFill>
                  <a:schemeClr val="bg1"/>
                </a:solidFill>
              </a:rPr>
              <a:t>Studi menunjukkan latihan menjalani habit kecil yang sederhana (misal habit minum air putih 9 gelas/hari; atau habit push up 1 kali) pelan-pelan bisa membuat OTOT RESILIENSI Anda menguat. </a:t>
            </a:r>
            <a:endParaRPr lang="af-ZA" sz="2400" noProof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251EF-22C4-4B16-958A-058A5766F2FB}"/>
              </a:ext>
            </a:extLst>
          </p:cNvPr>
          <p:cNvSpPr/>
          <p:nvPr/>
        </p:nvSpPr>
        <p:spPr>
          <a:xfrm>
            <a:off x="16237" y="5265204"/>
            <a:ext cx="9144000" cy="122413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8780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Tuliskan Latihan Small Habit untuk Menguatkan Otot Resiliensi yang akan Anda lakukan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#1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9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D9B9A-19CF-465B-9C43-17AACC5D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22" y="1628800"/>
            <a:ext cx="9149305" cy="5216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30084" cy="19389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5 : Cara Efektif dan Simpel </a:t>
            </a:r>
            <a:r>
              <a:rPr lang="af-ZA" sz="40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Membangun Otot Resiliensi adalah Rutin Menjalani Olahraga di Alam Kehijauan</a:t>
            </a:r>
            <a:endParaRPr lang="af-ZA" sz="20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29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7DA74-6851-4EA5-A799-A4E7A957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7" y="1772816"/>
            <a:ext cx="9153331" cy="508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30084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Puluha studi menunjukkan rutin melakukan exercise (apalagi di ruang hijau terbuka) sangat efektif menguatkan otot resiliensi Anda. </a:t>
            </a:r>
            <a:endParaRPr lang="af-ZA" sz="20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74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59FA9-0867-47F9-9D0D-AB1934D28307}"/>
              </a:ext>
            </a:extLst>
          </p:cNvPr>
          <p:cNvSpPr/>
          <p:nvPr/>
        </p:nvSpPr>
        <p:spPr>
          <a:xfrm>
            <a:off x="0" y="0"/>
            <a:ext cx="9144000" cy="272866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9" y="725545"/>
            <a:ext cx="6623661" cy="611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9" name="TextBox 93"/>
          <p:cNvSpPr txBox="1">
            <a:spLocks noChangeArrowheads="1"/>
          </p:cNvSpPr>
          <p:nvPr/>
        </p:nvSpPr>
        <p:spPr bwMode="auto">
          <a:xfrm>
            <a:off x="3366684" y="1170699"/>
            <a:ext cx="299277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latin typeface="+mn-lt"/>
                <a:cs typeface="Open Sans" panose="020B0606030504020204" pitchFamily="34" charset="0"/>
              </a:rPr>
              <a:t>Hindari Smartphone Addiction</a:t>
            </a:r>
          </a:p>
        </p:txBody>
      </p:sp>
      <p:sp>
        <p:nvSpPr>
          <p:cNvPr id="11270" name="TextBox 93"/>
          <p:cNvSpPr txBox="1">
            <a:spLocks noChangeArrowheads="1"/>
          </p:cNvSpPr>
          <p:nvPr/>
        </p:nvSpPr>
        <p:spPr bwMode="auto">
          <a:xfrm>
            <a:off x="3408169" y="2250672"/>
            <a:ext cx="324326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Hindari Brain Fatigue</a:t>
            </a:r>
          </a:p>
        </p:txBody>
      </p:sp>
      <p:sp>
        <p:nvSpPr>
          <p:cNvPr id="11271" name="TextBox 93"/>
          <p:cNvSpPr txBox="1">
            <a:spLocks noChangeArrowheads="1"/>
          </p:cNvSpPr>
          <p:nvPr/>
        </p:nvSpPr>
        <p:spPr bwMode="auto">
          <a:xfrm>
            <a:off x="3426849" y="3358246"/>
            <a:ext cx="299277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Jauhi Negative Contents</a:t>
            </a:r>
          </a:p>
        </p:txBody>
      </p:sp>
      <p:sp>
        <p:nvSpPr>
          <p:cNvPr id="11272" name="TextBox 93"/>
          <p:cNvSpPr txBox="1">
            <a:spLocks noChangeArrowheads="1"/>
          </p:cNvSpPr>
          <p:nvPr/>
        </p:nvSpPr>
        <p:spPr bwMode="auto">
          <a:xfrm>
            <a:off x="3357766" y="4314292"/>
            <a:ext cx="3384375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3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Lakukan Small Habits untuk Perkuat Otot Resiliensi</a:t>
            </a:r>
          </a:p>
        </p:txBody>
      </p:sp>
      <p:sp>
        <p:nvSpPr>
          <p:cNvPr id="11273" name="TextBox 93"/>
          <p:cNvSpPr txBox="1">
            <a:spLocks noChangeArrowheads="1"/>
          </p:cNvSpPr>
          <p:nvPr/>
        </p:nvSpPr>
        <p:spPr bwMode="auto">
          <a:xfrm>
            <a:off x="3347864" y="5562726"/>
            <a:ext cx="33843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5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Aktif Olah Tubuh di Alam Kehiajauan</a:t>
            </a:r>
          </a:p>
        </p:txBody>
      </p:sp>
      <p:sp>
        <p:nvSpPr>
          <p:cNvPr id="11279" name="Rectangle 75"/>
          <p:cNvSpPr>
            <a:spLocks noChangeArrowheads="1"/>
          </p:cNvSpPr>
          <p:nvPr/>
        </p:nvSpPr>
        <p:spPr bwMode="auto">
          <a:xfrm>
            <a:off x="2613779" y="1409715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01</a:t>
            </a:r>
            <a:endParaRPr lang="en-US" altLang="en-US" sz="1350" dirty="0"/>
          </a:p>
        </p:txBody>
      </p:sp>
      <p:sp>
        <p:nvSpPr>
          <p:cNvPr id="11280" name="Rectangle 76"/>
          <p:cNvSpPr>
            <a:spLocks noChangeArrowheads="1"/>
          </p:cNvSpPr>
          <p:nvPr/>
        </p:nvSpPr>
        <p:spPr bwMode="auto">
          <a:xfrm>
            <a:off x="2622164" y="2305078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02</a:t>
            </a:r>
            <a:endParaRPr lang="en-US" altLang="en-US" sz="1350" dirty="0"/>
          </a:p>
        </p:txBody>
      </p:sp>
      <p:sp>
        <p:nvSpPr>
          <p:cNvPr id="11281" name="Rectangle 77"/>
          <p:cNvSpPr>
            <a:spLocks noChangeArrowheads="1"/>
          </p:cNvSpPr>
          <p:nvPr/>
        </p:nvSpPr>
        <p:spPr bwMode="auto">
          <a:xfrm>
            <a:off x="2591963" y="3466713"/>
            <a:ext cx="5369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  <a:latin typeface="Open Sans Semibold" panose="020B0706030804020204" pitchFamily="34" charset="0"/>
              </a:rPr>
              <a:t>03</a:t>
            </a:r>
            <a:endParaRPr lang="en-US" altLang="en-US" sz="1350"/>
          </a:p>
        </p:txBody>
      </p:sp>
      <p:sp>
        <p:nvSpPr>
          <p:cNvPr id="11282" name="Rectangle 78"/>
          <p:cNvSpPr>
            <a:spLocks noChangeArrowheads="1"/>
          </p:cNvSpPr>
          <p:nvPr/>
        </p:nvSpPr>
        <p:spPr bwMode="auto">
          <a:xfrm>
            <a:off x="2598896" y="4497372"/>
            <a:ext cx="6048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04</a:t>
            </a:r>
            <a:endParaRPr lang="en-US" altLang="en-US" sz="1350" dirty="0"/>
          </a:p>
        </p:txBody>
      </p:sp>
      <p:sp>
        <p:nvSpPr>
          <p:cNvPr id="11283" name="Rectangle 79"/>
          <p:cNvSpPr>
            <a:spLocks noChangeArrowheads="1"/>
          </p:cNvSpPr>
          <p:nvPr/>
        </p:nvSpPr>
        <p:spPr bwMode="auto">
          <a:xfrm>
            <a:off x="2599440" y="5683781"/>
            <a:ext cx="5453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05</a:t>
            </a:r>
            <a:endParaRPr lang="en-US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5BC16-9409-4B9D-99B2-0F2689A7D7DB}"/>
              </a:ext>
            </a:extLst>
          </p:cNvPr>
          <p:cNvSpPr txBox="1"/>
          <p:nvPr/>
        </p:nvSpPr>
        <p:spPr>
          <a:xfrm>
            <a:off x="1318866" y="68045"/>
            <a:ext cx="627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af-ZA" sz="3200" b="1" noProof="1">
                <a:solidFill>
                  <a:schemeClr val="bg1"/>
                </a:solidFill>
              </a:rPr>
              <a:t>5 Steps to Grow Your Self-Resiliency</a:t>
            </a:r>
          </a:p>
        </p:txBody>
      </p:sp>
    </p:spTree>
    <p:extLst>
      <p:ext uri="{BB962C8B-B14F-4D97-AF65-F5344CB8AC3E}">
        <p14:creationId xmlns:p14="http://schemas.microsoft.com/office/powerpoint/2010/main" val="366207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6F8E8C-D78D-4C90-B457-133F4365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724"/>
            <a:ext cx="9144000" cy="6275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68494"/>
            <a:ext cx="9144000" cy="23083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3600" b="1" noProof="1">
                <a:solidFill>
                  <a:schemeClr val="bg1"/>
                </a:solidFill>
              </a:rPr>
              <a:t>Delayed Gratification Skills = kecakapan menunda kesenangan saat ini demi sukses masa depan (mau bersusah-payah hari ini demi sukses hari esok)</a:t>
            </a:r>
          </a:p>
        </p:txBody>
      </p:sp>
    </p:spTree>
    <p:extLst>
      <p:ext uri="{BB962C8B-B14F-4D97-AF65-F5344CB8AC3E}">
        <p14:creationId xmlns:p14="http://schemas.microsoft.com/office/powerpoint/2010/main" val="2909599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094AB-CBCC-49E0-9109-4103FE99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560"/>
            <a:ext cx="9135168" cy="513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9389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Langkah Mempraktekkan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Self-Resiliency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6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2308324"/>
          </a:xfrm>
          <a:prstGeom prst="rect">
            <a:avLst/>
          </a:prstGeom>
          <a:solidFill>
            <a:srgbClr val="FF66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1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Awali dengan Penetapan Tujuan yang Jelas dan Spesifik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FC406-5D46-4DDA-B2BA-2A7AB695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" y="2276872"/>
            <a:ext cx="9162256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Action untuk Uji Resiliensi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1196752"/>
            <a:ext cx="842493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Membuat blog legendaris dalam bidang traveling dan mengisinya dengan konsisten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Menjadi best manager dan meraih semua target kinerja yang dibebankan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Sukses membangun brand t-shirt dan menjualnya dengan laris secara online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af-ZA" sz="3400" noProof="1"/>
          </a:p>
        </p:txBody>
      </p:sp>
    </p:spTree>
    <p:extLst>
      <p:ext uri="{BB962C8B-B14F-4D97-AF65-F5344CB8AC3E}">
        <p14:creationId xmlns:p14="http://schemas.microsoft.com/office/powerpoint/2010/main" val="423604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438FF-EF34-418A-A3CB-23A95557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6" y="-64460"/>
            <a:ext cx="8964488" cy="6909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42131" y="-64460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2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Merumuskan Specific Action Plan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21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Action Plan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Menulis dan upload konten blog traveling dua kali seminggu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Mengisi konten traveling sebanyak 3 kali seminggu via Instagram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Melakukan Weekly Meeting dengan anak buah untuk evaluasi kinerja.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Mempelajari ilmu tentang Shopee Marketing secara rutin</a:t>
            </a:r>
          </a:p>
        </p:txBody>
      </p:sp>
    </p:spTree>
    <p:extLst>
      <p:ext uri="{BB962C8B-B14F-4D97-AF65-F5344CB8AC3E}">
        <p14:creationId xmlns:p14="http://schemas.microsoft.com/office/powerpoint/2010/main" val="3128096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18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Rumuskan tujuan yang ingin Anda raih dan lalu rumuskan pula action plan untuk wujudkan tujuan tersebut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#2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6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4331E6-24E5-4AB9-A86E-1A667D3E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3" y="0"/>
            <a:ext cx="9144000" cy="6731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6143" y="4568955"/>
            <a:ext cx="9166623" cy="23083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3 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Merumuskan </a:t>
            </a:r>
            <a:r>
              <a:rPr lang="af-ZA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Intention Plan</a:t>
            </a:r>
            <a:endParaRPr lang="af-ZA" sz="28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2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Intention Plan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268760"/>
            <a:ext cx="820891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selesai makan malam</a:t>
            </a:r>
            <a:r>
              <a:rPr lang="af-ZA" sz="2800" noProof="1"/>
              <a:t>, maka saya akan selalu membaca buku minimal 1 halaman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menyalakan komputer di kantor</a:t>
            </a:r>
            <a:r>
              <a:rPr lang="af-ZA" sz="2800" noProof="1"/>
              <a:t>, maka saya akan menuliskan 3 hal paling penting yang akan saya kerjakan hari itu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istirahat makan siang</a:t>
            </a:r>
            <a:r>
              <a:rPr lang="af-ZA" sz="2800" noProof="1"/>
              <a:t>, maka saya akan belajar mengenai Instagram Marketing selama 20 menit.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selesai shalat Subuh</a:t>
            </a:r>
            <a:r>
              <a:rPr lang="af-ZA" sz="2800" noProof="1"/>
              <a:t>, maka saya akan jalan kaki 5 menit saja keliling kompleks. 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1811263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Intention Plan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124744"/>
            <a:ext cx="8208912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mematikan laptop di meja kerja kantor saya</a:t>
            </a:r>
            <a:r>
              <a:rPr lang="af-ZA" sz="3200" noProof="1"/>
              <a:t>, maka saya akan merenungkan tiga hal positif yang sudah saya kerjakan sepanjang hari itu.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jam 8 malam</a:t>
            </a:r>
            <a:r>
              <a:rPr lang="af-ZA" sz="3200" noProof="1"/>
              <a:t>, maka saya akan menyalakan laptop untuk belajar tentang Internet Marketing selama 20 menit. 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sarapan pagi</a:t>
            </a:r>
            <a:r>
              <a:rPr lang="af-ZA" sz="3200" noProof="1"/>
              <a:t>, dan saya akan menyalakan laptop dan menulis minimal 3 halaman</a:t>
            </a: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422951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18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Rumuskan </a:t>
            </a:r>
            <a:r>
              <a:rPr lang="en-US" sz="4800" b="1" u="sng" noProof="1">
                <a:solidFill>
                  <a:srgbClr val="002060"/>
                </a:solidFill>
              </a:rPr>
              <a:t>Implementation Intention Plan </a:t>
            </a:r>
            <a:r>
              <a:rPr lang="en-US" sz="4800" b="1" noProof="1">
                <a:solidFill>
                  <a:srgbClr val="002060"/>
                </a:solidFill>
              </a:rPr>
              <a:t>untuk realisasikan action plan Anda.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#3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5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BCE6AB-FD84-4644-A752-BA5769778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78"/>
            <a:ext cx="9144000" cy="6092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04938"/>
            <a:ext cx="9144000" cy="258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</a:rPr>
              <a:t>Elemen Kunci Pembentuk </a:t>
            </a:r>
          </a:p>
          <a:p>
            <a:pPr algn="ctr"/>
            <a:r>
              <a:rPr lang="af-ZA" sz="5400" b="1" noProof="1">
                <a:solidFill>
                  <a:schemeClr val="bg1"/>
                </a:solidFill>
              </a:rPr>
              <a:t>Self-Resiliency adalah WILLPOWER</a:t>
            </a:r>
          </a:p>
        </p:txBody>
      </p:sp>
    </p:spTree>
    <p:extLst>
      <p:ext uri="{BB962C8B-B14F-4D97-AF65-F5344CB8AC3E}">
        <p14:creationId xmlns:p14="http://schemas.microsoft.com/office/powerpoint/2010/main" val="1547313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056D8-8598-42D9-AA86-1A73889A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3" y="733305"/>
            <a:ext cx="9165187" cy="611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4: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Lakukan MENTAL REHEARSEL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15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624786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af-ZA" sz="3600" b="1" noProof="1">
                <a:solidFill>
                  <a:schemeClr val="bg1"/>
                </a:solidFill>
              </a:rPr>
              <a:t>Mental Rehearsel </a:t>
            </a:r>
            <a:r>
              <a:rPr lang="af-ZA" sz="3600" noProof="1">
                <a:solidFill>
                  <a:schemeClr val="bg1"/>
                </a:solidFill>
              </a:rPr>
              <a:t>maknanya : Anda membayangkan hambatan dan kendala apa yang akan menghadang; dan lalu membayangkan action solusi apa yang akan Anda lakukan.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af-ZA" sz="3600" noProof="1">
                <a:solidFill>
                  <a:schemeClr val="bg1"/>
                </a:solidFill>
              </a:rPr>
              <a:t>Bayangkan pula Anda seolah bisa melakukan action solutusi tersebut dengan optimal.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af-ZA" sz="3600" noProof="1">
                <a:solidFill>
                  <a:schemeClr val="bg1"/>
                </a:solidFill>
              </a:rPr>
              <a:t>Bayangkan langkah demi langkah action itu secara detil, dan bayangkan Anda bisa melakukannya dengan ekselen.</a:t>
            </a:r>
            <a:endParaRPr lang="af-ZA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132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3181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400" b="1" u="sng" noProof="1">
                <a:solidFill>
                  <a:srgbClr val="002060"/>
                </a:solidFill>
              </a:rPr>
              <a:t>Lakukan latihan Mental Rehearsal. </a:t>
            </a:r>
            <a:r>
              <a:rPr lang="en-US" sz="4400" b="1" noProof="1">
                <a:solidFill>
                  <a:srgbClr val="002060"/>
                </a:solidFill>
              </a:rPr>
              <a:t>Pilih salah satu potensi problem dan bayangkan bagaimana Anda akan mengatasinya…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#4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3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359E08-C5C7-4CE8-81B7-2A715BCB5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944590"/>
            <a:ext cx="91440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5: </a:t>
            </a:r>
          </a:p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Temukan Sense of Progress (Kemajuan dalam Pelaksanaan Action Anda)</a:t>
            </a:r>
            <a:endParaRPr lang="af-ZA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83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01566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Celebrate Your Progress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6BA5-FAFE-41DD-94D3-AF3A53278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" y="1052736"/>
            <a:ext cx="9131876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61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3DA30-7840-4631-97B1-FC65F7F6D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488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6: </a:t>
            </a:r>
          </a:p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Jadikan Pelaksanaan Action sebagai Habit yang Rutin Dilakukan secara Berulang</a:t>
            </a:r>
            <a:endParaRPr lang="af-ZA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07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01566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it your habit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72F0A-90D5-4FD1-A058-5A8F9F9A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52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6 Langkah Praktek Resiliensi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268760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Awali dengan Penetapan Tujuan yang Jelas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Rumuskan Action Plan yang Konkrit 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Jabarkan dalam Implementation Intention Plan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Lakukan Mental Rehearsal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Temukan Sense of Progress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200" b="1" noProof="1"/>
              <a:t>Jadikan Pelaksanaan Action sebagai Habit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540523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58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0F813-3853-4098-BBA2-291D1786E5AB}"/>
              </a:ext>
            </a:extLst>
          </p:cNvPr>
          <p:cNvSpPr/>
          <p:nvPr/>
        </p:nvSpPr>
        <p:spPr>
          <a:xfrm>
            <a:off x="0" y="0"/>
            <a:ext cx="9138486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10" name="Rectangle 9"/>
          <p:cNvSpPr/>
          <p:nvPr/>
        </p:nvSpPr>
        <p:spPr>
          <a:xfrm>
            <a:off x="0" y="2015622"/>
            <a:ext cx="9144000" cy="23021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902867"/>
            <a:ext cx="9144000" cy="15956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59438"/>
            <a:ext cx="9144000" cy="10464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14" y="40476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Willpower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Kuat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513" y="2105143"/>
            <a:ext cx="8958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Daya</a:t>
            </a: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Resiliensi</a:t>
            </a: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 Tangguh</a:t>
            </a:r>
            <a:endParaRPr lang="id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0658" y="5054504"/>
            <a:ext cx="72830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Top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Markotop</a:t>
            </a:r>
            <a:endParaRPr lang="en-US" sz="7200" dirty="0"/>
          </a:p>
        </p:txBody>
      </p:sp>
      <p:sp>
        <p:nvSpPr>
          <p:cNvPr id="12" name="Down Arrow 11"/>
          <p:cNvSpPr/>
          <p:nvPr/>
        </p:nvSpPr>
        <p:spPr>
          <a:xfrm>
            <a:off x="3956104" y="1295664"/>
            <a:ext cx="1152128" cy="74957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995936" y="4326803"/>
            <a:ext cx="1152128" cy="74957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A205E-7F19-4A94-8431-93229E6C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759023"/>
            <a:ext cx="9144000" cy="6098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Willpower kita itu mudah menguap hilang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7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433B3-D9D0-42A3-9C69-639DADCC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55466" cy="501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258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Willpower kita itu </a:t>
            </a:r>
            <a:r>
              <a:rPr lang="af-ZA" sz="54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tidak bisa dibagi-bagi (di-kavling) </a:t>
            </a:r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sesuai peruntukannya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796C1-0B53-4E8F-9F79-EBD0B22A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65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Willpower kita itu bekerja seperti otot (muscle)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1069</Words>
  <Application>Microsoft Office PowerPoint</Application>
  <PresentationFormat>On-screen Show (4:3)</PresentationFormat>
  <Paragraphs>149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Narrow</vt:lpstr>
      <vt:lpstr>Calibri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250</cp:revision>
  <dcterms:created xsi:type="dcterms:W3CDTF">2011-07-20T07:31:16Z</dcterms:created>
  <dcterms:modified xsi:type="dcterms:W3CDTF">2022-01-01T04:30:19Z</dcterms:modified>
</cp:coreProperties>
</file>